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5" r:id="rId6"/>
    <p:sldId id="266" r:id="rId7"/>
    <p:sldId id="267" r:id="rId8"/>
    <p:sldId id="268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59" r:id="rId19"/>
    <p:sldId id="260" r:id="rId20"/>
    <p:sldId id="261" r:id="rId21"/>
    <p:sldId id="262" r:id="rId22"/>
    <p:sldId id="288" r:id="rId23"/>
    <p:sldId id="287" r:id="rId24"/>
    <p:sldId id="286" r:id="rId25"/>
    <p:sldId id="285" r:id="rId26"/>
    <p:sldId id="284" r:id="rId27"/>
    <p:sldId id="283" r:id="rId28"/>
    <p:sldId id="282" r:id="rId29"/>
    <p:sldId id="281" r:id="rId30"/>
    <p:sldId id="280" r:id="rId31"/>
    <p:sldId id="279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1D4A-8910-4C3A-816F-EFBFA815751C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C338-2ED6-4B1B-BE98-D7D4F6DA26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3626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1D4A-8910-4C3A-816F-EFBFA815751C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C338-2ED6-4B1B-BE98-D7D4F6DA26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6252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1D4A-8910-4C3A-816F-EFBFA815751C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C338-2ED6-4B1B-BE98-D7D4F6DA26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638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1D4A-8910-4C3A-816F-EFBFA815751C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C338-2ED6-4B1B-BE98-D7D4F6DA26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0400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1D4A-8910-4C3A-816F-EFBFA815751C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C338-2ED6-4B1B-BE98-D7D4F6DA26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355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1D4A-8910-4C3A-816F-EFBFA815751C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C338-2ED6-4B1B-BE98-D7D4F6DA26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8631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1D4A-8910-4C3A-816F-EFBFA815751C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C338-2ED6-4B1B-BE98-D7D4F6DA26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0241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1D4A-8910-4C3A-816F-EFBFA815751C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C338-2ED6-4B1B-BE98-D7D4F6DA26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561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1D4A-8910-4C3A-816F-EFBFA815751C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C338-2ED6-4B1B-BE98-D7D4F6DA26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0635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1D4A-8910-4C3A-816F-EFBFA815751C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C338-2ED6-4B1B-BE98-D7D4F6DA26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7747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1D4A-8910-4C3A-816F-EFBFA815751C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C338-2ED6-4B1B-BE98-D7D4F6DA26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89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01D4A-8910-4C3A-816F-EFBFA815751C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FC338-2ED6-4B1B-BE98-D7D4F6DA26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6803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30.xml"/><Relationship Id="rId3" Type="http://schemas.openxmlformats.org/officeDocument/2006/relationships/slide" Target="slide20.xml"/><Relationship Id="rId7" Type="http://schemas.openxmlformats.org/officeDocument/2006/relationships/slide" Target="slide24.xml"/><Relationship Id="rId12" Type="http://schemas.openxmlformats.org/officeDocument/2006/relationships/slide" Target="slide29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3.xml"/><Relationship Id="rId11" Type="http://schemas.openxmlformats.org/officeDocument/2006/relationships/slide" Target="slide28.xml"/><Relationship Id="rId5" Type="http://schemas.openxmlformats.org/officeDocument/2006/relationships/slide" Target="slide22.xml"/><Relationship Id="rId10" Type="http://schemas.openxmlformats.org/officeDocument/2006/relationships/slide" Target="slide27.xml"/><Relationship Id="rId4" Type="http://schemas.openxmlformats.org/officeDocument/2006/relationships/slide" Target="slide21.xml"/><Relationship Id="rId9" Type="http://schemas.openxmlformats.org/officeDocument/2006/relationships/slide" Target="slide2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Картинки по запросу &quot;зелёный фон для презентаци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8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24996" y="2135950"/>
            <a:ext cx="8289705" cy="258532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Интеллектуально-</a:t>
            </a:r>
          </a:p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познавательная  </a:t>
            </a:r>
            <a:r>
              <a: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игра</a:t>
            </a:r>
          </a:p>
          <a:p>
            <a:pPr algn="ctr"/>
            <a:r>
              <a: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«Я в мире закона и права »</a:t>
            </a:r>
          </a:p>
          <a:p>
            <a:pPr algn="ctr"/>
            <a:r>
              <a:rPr lang="ru-RU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05518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&quot;зелёный фон для презентации&quot;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84418" cy="6855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68730" y="0"/>
            <a:ext cx="16385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  тур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535" y="940078"/>
            <a:ext cx="819916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chemeClr val="bg1">
                    <a:lumMod val="95000"/>
                  </a:schemeClr>
                </a:solidFill>
              </a:rPr>
              <a:t>3. Какое право зайца</a:t>
            </a:r>
          </a:p>
          <a:p>
            <a:r>
              <a:rPr lang="ru-RU" sz="6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6000" dirty="0">
                <a:solidFill>
                  <a:schemeClr val="bg1">
                    <a:lumMod val="95000"/>
                  </a:schemeClr>
                </a:solidFill>
              </a:rPr>
              <a:t>защитил петух в </a:t>
            </a:r>
            <a:r>
              <a:rPr lang="ru-RU" sz="6000" dirty="0" smtClean="0">
                <a:solidFill>
                  <a:schemeClr val="bg1">
                    <a:lumMod val="95000"/>
                  </a:schemeClr>
                </a:solidFill>
              </a:rPr>
              <a:t>сказке</a:t>
            </a:r>
          </a:p>
          <a:p>
            <a:r>
              <a:rPr lang="ru-RU" sz="6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6000" dirty="0">
                <a:solidFill>
                  <a:schemeClr val="bg1">
                    <a:lumMod val="95000"/>
                  </a:schemeClr>
                </a:solidFill>
              </a:rPr>
              <a:t>«</a:t>
            </a:r>
            <a:r>
              <a:rPr lang="ru-RU" sz="6000" dirty="0" err="1">
                <a:solidFill>
                  <a:schemeClr val="bg1">
                    <a:lumMod val="95000"/>
                  </a:schemeClr>
                </a:solidFill>
              </a:rPr>
              <a:t>Заюшкина</a:t>
            </a:r>
            <a:r>
              <a:rPr lang="ru-RU" sz="6000" dirty="0">
                <a:solidFill>
                  <a:schemeClr val="bg1">
                    <a:lumMod val="95000"/>
                  </a:schemeClr>
                </a:solidFill>
              </a:rPr>
              <a:t> избушка» </a:t>
            </a:r>
            <a:r>
              <a:rPr lang="ru-RU" sz="6000" dirty="0" smtClean="0">
                <a:solidFill>
                  <a:schemeClr val="bg1">
                    <a:lumMod val="95000"/>
                  </a:schemeClr>
                </a:solidFill>
              </a:rPr>
              <a:t>?</a:t>
            </a:r>
            <a:r>
              <a:rPr lang="ru-RU" sz="6000" i="1" dirty="0">
                <a:solidFill>
                  <a:schemeClr val="bg1">
                    <a:lumMod val="95000"/>
                  </a:schemeClr>
                </a:solidFill>
              </a:rPr>
              <a:t> </a:t>
            </a:r>
            <a:endParaRPr lang="ru-RU" sz="60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4869160"/>
            <a:ext cx="6239209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 </a:t>
            </a:r>
            <a:r>
              <a:rPr lang="ru-RU" sz="6600" b="1" i="1" dirty="0">
                <a:solidFill>
                  <a:srgbClr val="C00000"/>
                </a:solidFill>
              </a:rPr>
              <a:t>Право на </a:t>
            </a:r>
            <a:r>
              <a:rPr lang="ru-RU" sz="6600" b="1" i="1" dirty="0" smtClean="0">
                <a:solidFill>
                  <a:srgbClr val="C00000"/>
                </a:solidFill>
              </a:rPr>
              <a:t>жилье</a:t>
            </a:r>
            <a:endParaRPr lang="ru-RU" sz="6600" b="1" i="1" dirty="0">
              <a:solidFill>
                <a:srgbClr val="C00000"/>
              </a:solidFill>
            </a:endParaRPr>
          </a:p>
          <a:p>
            <a:endParaRPr lang="ru-RU" sz="6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0522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&quot;зелёный фон для презентации&quot;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84418" cy="6855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68730" y="0"/>
            <a:ext cx="16385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  тур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535" y="940078"/>
            <a:ext cx="728802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chemeClr val="bg1">
                    <a:lumMod val="95000"/>
                  </a:schemeClr>
                </a:solidFill>
              </a:rPr>
              <a:t>4. </a:t>
            </a:r>
            <a:r>
              <a:rPr lang="ru-RU" sz="6000" dirty="0">
                <a:solidFill>
                  <a:schemeClr val="bg1">
                    <a:lumMod val="95000"/>
                  </a:schemeClr>
                </a:solidFill>
              </a:rPr>
              <a:t>Какой документ в </a:t>
            </a:r>
            <a:endParaRPr lang="ru-RU" sz="60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ru-RU" sz="6000" dirty="0" smtClean="0">
                <a:solidFill>
                  <a:schemeClr val="bg1">
                    <a:lumMod val="95000"/>
                  </a:schemeClr>
                </a:solidFill>
              </a:rPr>
              <a:t>Республике </a:t>
            </a:r>
            <a:r>
              <a:rPr lang="ru-RU" sz="6000" dirty="0">
                <a:solidFill>
                  <a:schemeClr val="bg1">
                    <a:lumMod val="95000"/>
                  </a:schemeClr>
                </a:solidFill>
              </a:rPr>
              <a:t>Беларусь </a:t>
            </a:r>
            <a:endParaRPr lang="ru-RU" sz="60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ru-RU" sz="6000" dirty="0" smtClean="0">
                <a:solidFill>
                  <a:schemeClr val="bg1">
                    <a:lumMod val="95000"/>
                  </a:schemeClr>
                </a:solidFill>
              </a:rPr>
              <a:t>имеет высшую</a:t>
            </a:r>
          </a:p>
          <a:p>
            <a:r>
              <a:rPr lang="ru-RU" sz="6000" dirty="0" smtClean="0">
                <a:solidFill>
                  <a:schemeClr val="bg1">
                    <a:lumMod val="95000"/>
                  </a:schemeClr>
                </a:solidFill>
              </a:rPr>
              <a:t>юридическую </a:t>
            </a:r>
            <a:r>
              <a:rPr lang="ru-RU" sz="6000" dirty="0">
                <a:solidFill>
                  <a:schemeClr val="bg1">
                    <a:lumMod val="95000"/>
                  </a:schemeClr>
                </a:solidFill>
              </a:rPr>
              <a:t>силу?</a:t>
            </a:r>
            <a:r>
              <a:rPr lang="ru-RU" sz="6000" dirty="0"/>
              <a:t> </a:t>
            </a:r>
            <a:endParaRPr lang="ru-RU" sz="60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13726" y="4869160"/>
            <a:ext cx="5840446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C00000"/>
                </a:solidFill>
              </a:rPr>
              <a:t> </a:t>
            </a:r>
            <a:r>
              <a:rPr lang="ru-RU" sz="4800" b="1" i="1" dirty="0">
                <a:solidFill>
                  <a:srgbClr val="C00000"/>
                </a:solidFill>
              </a:rPr>
              <a:t>Конституция </a:t>
            </a:r>
            <a:endParaRPr lang="ru-RU" sz="4800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sz="4800" b="1" i="1" dirty="0" smtClean="0">
                <a:solidFill>
                  <a:srgbClr val="C00000"/>
                </a:solidFill>
              </a:rPr>
              <a:t>Республике </a:t>
            </a:r>
            <a:r>
              <a:rPr lang="ru-RU" sz="4800" b="1" i="1" dirty="0">
                <a:solidFill>
                  <a:srgbClr val="C00000"/>
                </a:solidFill>
              </a:rPr>
              <a:t>Беларусь</a:t>
            </a:r>
          </a:p>
          <a:p>
            <a:endParaRPr lang="ru-RU" sz="6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756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&quot;зелёный фон для презентации&quot;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84418" cy="6855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68730" y="0"/>
            <a:ext cx="16385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  тур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692696"/>
            <a:ext cx="8191666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chemeClr val="bg1">
                    <a:lumMod val="95000"/>
                  </a:schemeClr>
                </a:solidFill>
              </a:rPr>
              <a:t>5.</a:t>
            </a:r>
            <a:r>
              <a:rPr lang="ru-RU" sz="6000" dirty="0" smtClean="0"/>
              <a:t> </a:t>
            </a:r>
            <a:r>
              <a:rPr lang="ru-RU" sz="6000" dirty="0">
                <a:solidFill>
                  <a:schemeClr val="bg1">
                    <a:lumMod val="95000"/>
                  </a:schemeClr>
                </a:solidFill>
              </a:rPr>
              <a:t>С какого возраста </a:t>
            </a:r>
            <a:endParaRPr lang="ru-RU" sz="60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ru-RU" sz="6000" dirty="0" smtClean="0">
                <a:solidFill>
                  <a:schemeClr val="bg1">
                    <a:lumMod val="95000"/>
                  </a:schemeClr>
                </a:solidFill>
              </a:rPr>
              <a:t>для </a:t>
            </a:r>
            <a:r>
              <a:rPr lang="ru-RU" sz="6000" dirty="0">
                <a:solidFill>
                  <a:schemeClr val="bg1">
                    <a:lumMod val="95000"/>
                  </a:schemeClr>
                </a:solidFill>
              </a:rPr>
              <a:t>защиты своих прав </a:t>
            </a:r>
            <a:endParaRPr lang="ru-RU" sz="60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ru-RU" sz="6000" dirty="0">
                <a:solidFill>
                  <a:schemeClr val="bg1">
                    <a:lumMod val="95000"/>
                  </a:schemeClr>
                </a:solidFill>
              </a:rPr>
              <a:t>р</a:t>
            </a:r>
            <a:r>
              <a:rPr lang="ru-RU" sz="6000" dirty="0" smtClean="0">
                <a:solidFill>
                  <a:schemeClr val="bg1">
                    <a:lumMod val="95000"/>
                  </a:schemeClr>
                </a:solidFill>
              </a:rPr>
              <a:t>ебенок может </a:t>
            </a:r>
          </a:p>
          <a:p>
            <a:r>
              <a:rPr lang="ru-RU" sz="6000" dirty="0" smtClean="0">
                <a:solidFill>
                  <a:schemeClr val="bg1">
                    <a:lumMod val="95000"/>
                  </a:schemeClr>
                </a:solidFill>
              </a:rPr>
              <a:t>самостоятельно </a:t>
            </a:r>
          </a:p>
          <a:p>
            <a:r>
              <a:rPr lang="ru-RU" sz="6000" dirty="0" smtClean="0">
                <a:solidFill>
                  <a:schemeClr val="bg1">
                    <a:lumMod val="95000"/>
                  </a:schemeClr>
                </a:solidFill>
              </a:rPr>
              <a:t>обратиться </a:t>
            </a:r>
            <a:r>
              <a:rPr lang="ru-RU" sz="6000" dirty="0">
                <a:solidFill>
                  <a:schemeClr val="bg1">
                    <a:lumMod val="95000"/>
                  </a:schemeClr>
                </a:solidFill>
              </a:rPr>
              <a:t>в суд? </a:t>
            </a:r>
            <a:r>
              <a:rPr lang="ru-RU" sz="6000" i="1" dirty="0">
                <a:solidFill>
                  <a:schemeClr val="bg1">
                    <a:lumMod val="95000"/>
                  </a:schemeClr>
                </a:solidFill>
              </a:rPr>
              <a:t> </a:t>
            </a:r>
            <a:endParaRPr lang="ru-RU" sz="60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77112" y="5157192"/>
            <a:ext cx="3336170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 </a:t>
            </a:r>
            <a:r>
              <a:rPr lang="ru-RU" sz="6600" b="1" i="1" dirty="0">
                <a:solidFill>
                  <a:srgbClr val="C00000"/>
                </a:solidFill>
              </a:rPr>
              <a:t>с 14 лет</a:t>
            </a:r>
          </a:p>
          <a:p>
            <a:endParaRPr lang="ru-RU" sz="6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7806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&quot;зелёный фон для презентации&quot;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84418" cy="6855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68730" y="0"/>
            <a:ext cx="16385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  тур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692696"/>
            <a:ext cx="665534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chemeClr val="bg1">
                    <a:lumMod val="95000"/>
                  </a:schemeClr>
                </a:solidFill>
              </a:rPr>
              <a:t>6. Назовите </a:t>
            </a:r>
            <a:r>
              <a:rPr lang="ru-RU" sz="6000" dirty="0">
                <a:solidFill>
                  <a:schemeClr val="bg1">
                    <a:lumMod val="95000"/>
                  </a:schemeClr>
                </a:solidFill>
              </a:rPr>
              <a:t>виды </a:t>
            </a:r>
            <a:endParaRPr lang="ru-RU" sz="60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ru-RU" sz="6000" dirty="0" smtClean="0">
                <a:solidFill>
                  <a:schemeClr val="bg1">
                    <a:lumMod val="95000"/>
                  </a:schemeClr>
                </a:solidFill>
              </a:rPr>
              <a:t>административных </a:t>
            </a:r>
          </a:p>
          <a:p>
            <a:r>
              <a:rPr lang="ru-RU" sz="6000" dirty="0" smtClean="0">
                <a:solidFill>
                  <a:schemeClr val="bg1">
                    <a:lumMod val="95000"/>
                  </a:schemeClr>
                </a:solidFill>
              </a:rPr>
              <a:t>взысканий .</a:t>
            </a:r>
            <a:r>
              <a:rPr lang="ru-RU" sz="6000" i="1" dirty="0">
                <a:solidFill>
                  <a:schemeClr val="bg1">
                    <a:lumMod val="95000"/>
                  </a:schemeClr>
                </a:solidFill>
              </a:rPr>
              <a:t> </a:t>
            </a:r>
            <a:endParaRPr lang="ru-RU" sz="60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0928" y="3602258"/>
            <a:ext cx="6652783" cy="36933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 </a:t>
            </a:r>
            <a:r>
              <a:rPr lang="ru-RU" sz="4000" b="1" i="1" dirty="0">
                <a:solidFill>
                  <a:srgbClr val="C00000"/>
                </a:solidFill>
              </a:rPr>
              <a:t>Предупреждение, </a:t>
            </a:r>
            <a:endParaRPr lang="ru-RU" sz="4000" b="1" i="1" dirty="0" smtClean="0">
              <a:solidFill>
                <a:srgbClr val="C00000"/>
              </a:solidFill>
            </a:endParaRPr>
          </a:p>
          <a:p>
            <a:r>
              <a:rPr lang="ru-RU" sz="4000" b="1" i="1" dirty="0" smtClean="0">
                <a:solidFill>
                  <a:srgbClr val="C00000"/>
                </a:solidFill>
              </a:rPr>
              <a:t>штраф</a:t>
            </a:r>
            <a:r>
              <a:rPr lang="ru-RU" sz="4000" b="1" i="1" dirty="0">
                <a:solidFill>
                  <a:srgbClr val="C00000"/>
                </a:solidFill>
              </a:rPr>
              <a:t>, </a:t>
            </a:r>
            <a:endParaRPr lang="ru-RU" sz="4000" b="1" i="1" dirty="0" smtClean="0">
              <a:solidFill>
                <a:srgbClr val="C00000"/>
              </a:solidFill>
            </a:endParaRPr>
          </a:p>
          <a:p>
            <a:r>
              <a:rPr lang="ru-RU" sz="4000" b="1" i="1" dirty="0" smtClean="0">
                <a:solidFill>
                  <a:srgbClr val="C00000"/>
                </a:solidFill>
              </a:rPr>
              <a:t>исправительные </a:t>
            </a:r>
            <a:r>
              <a:rPr lang="ru-RU" sz="4000" b="1" i="1" dirty="0">
                <a:solidFill>
                  <a:srgbClr val="C00000"/>
                </a:solidFill>
              </a:rPr>
              <a:t>работы</a:t>
            </a:r>
            <a:r>
              <a:rPr lang="ru-RU" sz="4000" b="1" i="1" dirty="0" smtClean="0">
                <a:solidFill>
                  <a:srgbClr val="C00000"/>
                </a:solidFill>
              </a:rPr>
              <a:t>,</a:t>
            </a:r>
          </a:p>
          <a:p>
            <a:r>
              <a:rPr lang="ru-RU" sz="4000" b="1" i="1" dirty="0" smtClean="0"/>
              <a:t> </a:t>
            </a:r>
            <a:r>
              <a:rPr lang="ru-RU" sz="4000" b="1" i="1" dirty="0">
                <a:solidFill>
                  <a:srgbClr val="C00000"/>
                </a:solidFill>
              </a:rPr>
              <a:t>административный арест</a:t>
            </a:r>
          </a:p>
          <a:p>
            <a:endParaRPr lang="ru-RU" sz="6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574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&quot;зелёный фон для презентации&quot;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84418" cy="6855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68730" y="0"/>
            <a:ext cx="16385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  тур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692696"/>
            <a:ext cx="877939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>
                <a:solidFill>
                  <a:schemeClr val="bg1">
                    <a:lumMod val="95000"/>
                  </a:schemeClr>
                </a:solidFill>
              </a:rPr>
              <a:t>7</a:t>
            </a:r>
            <a:r>
              <a:rPr lang="ru-RU" sz="6000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ru-RU" sz="6000" dirty="0" smtClean="0"/>
              <a:t> </a:t>
            </a:r>
            <a:r>
              <a:rPr lang="ru-RU" sz="6000" dirty="0">
                <a:solidFill>
                  <a:schemeClr val="bg1">
                    <a:lumMod val="95000"/>
                  </a:schemeClr>
                </a:solidFill>
              </a:rPr>
              <a:t>Инстанция, </a:t>
            </a:r>
            <a:r>
              <a:rPr lang="ru-RU" sz="6000" dirty="0" smtClean="0">
                <a:solidFill>
                  <a:schemeClr val="bg1">
                    <a:lumMod val="95000"/>
                  </a:schemeClr>
                </a:solidFill>
              </a:rPr>
              <a:t>которая</a:t>
            </a:r>
          </a:p>
          <a:p>
            <a:r>
              <a:rPr lang="ru-RU" sz="6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6000" dirty="0">
                <a:solidFill>
                  <a:schemeClr val="bg1">
                    <a:lumMod val="95000"/>
                  </a:schemeClr>
                </a:solidFill>
              </a:rPr>
              <a:t>может вынести приговор </a:t>
            </a:r>
            <a:endParaRPr lang="ru-RU" sz="60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ru-RU" sz="6000" dirty="0">
                <a:solidFill>
                  <a:schemeClr val="bg1">
                    <a:lumMod val="95000"/>
                  </a:schemeClr>
                </a:solidFill>
              </a:rPr>
              <a:t>о</a:t>
            </a:r>
            <a:r>
              <a:rPr lang="ru-RU" sz="6000" dirty="0" smtClean="0">
                <a:solidFill>
                  <a:schemeClr val="bg1">
                    <a:lumMod val="95000"/>
                  </a:schemeClr>
                </a:solidFill>
              </a:rPr>
              <a:t>бвиняемому. </a:t>
            </a:r>
            <a:r>
              <a:rPr lang="ru-RU" sz="6000" i="1" dirty="0">
                <a:solidFill>
                  <a:schemeClr val="bg1">
                    <a:lumMod val="95000"/>
                  </a:schemeClr>
                </a:solidFill>
              </a:rPr>
              <a:t> </a:t>
            </a:r>
            <a:endParaRPr lang="ru-RU" sz="60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44208" y="3789040"/>
            <a:ext cx="1648400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 </a:t>
            </a:r>
            <a:r>
              <a:rPr lang="ru-RU" sz="6600" b="1" i="1" dirty="0" smtClean="0">
                <a:solidFill>
                  <a:srgbClr val="C00000"/>
                </a:solidFill>
              </a:rPr>
              <a:t>СУД</a:t>
            </a:r>
            <a:endParaRPr lang="ru-RU" sz="6600" b="1" i="1" dirty="0">
              <a:solidFill>
                <a:srgbClr val="C00000"/>
              </a:solidFill>
            </a:endParaRPr>
          </a:p>
          <a:p>
            <a:endParaRPr lang="ru-RU" sz="6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625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&quot;зелёный фон для презентации&quot;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84418" cy="6855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68730" y="0"/>
            <a:ext cx="16385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  тур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692696"/>
            <a:ext cx="782746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chemeClr val="bg1">
                    <a:lumMod val="95000"/>
                  </a:schemeClr>
                </a:solidFill>
              </a:rPr>
              <a:t>8. </a:t>
            </a:r>
            <a:r>
              <a:rPr lang="ru-RU" sz="6000" dirty="0">
                <a:solidFill>
                  <a:schemeClr val="bg1">
                    <a:lumMod val="95000"/>
                  </a:schemeClr>
                </a:solidFill>
              </a:rPr>
              <a:t>Какая юридическая </a:t>
            </a:r>
            <a:endParaRPr lang="ru-RU" sz="60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ru-RU" sz="6000" dirty="0" smtClean="0">
                <a:solidFill>
                  <a:schemeClr val="bg1">
                    <a:lumMod val="95000"/>
                  </a:schemeClr>
                </a:solidFill>
              </a:rPr>
              <a:t>ответственность </a:t>
            </a:r>
            <a:r>
              <a:rPr lang="ru-RU" sz="6000" dirty="0">
                <a:solidFill>
                  <a:schemeClr val="bg1">
                    <a:lumMod val="95000"/>
                  </a:schemeClr>
                </a:solidFill>
              </a:rPr>
              <a:t>ждет </a:t>
            </a:r>
            <a:endParaRPr lang="ru-RU" sz="60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ru-RU" sz="6000" dirty="0" smtClean="0">
                <a:solidFill>
                  <a:schemeClr val="bg1">
                    <a:lumMod val="95000"/>
                  </a:schemeClr>
                </a:solidFill>
              </a:rPr>
              <a:t>подростка</a:t>
            </a:r>
            <a:r>
              <a:rPr lang="ru-RU" sz="6000" dirty="0">
                <a:solidFill>
                  <a:schemeClr val="bg1">
                    <a:lumMod val="95000"/>
                  </a:schemeClr>
                </a:solidFill>
              </a:rPr>
              <a:t>, который </a:t>
            </a:r>
            <a:endParaRPr lang="ru-RU" sz="60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ru-RU" sz="6000" dirty="0" smtClean="0">
                <a:solidFill>
                  <a:schemeClr val="bg1">
                    <a:lumMod val="95000"/>
                  </a:schemeClr>
                </a:solidFill>
              </a:rPr>
              <a:t>переходил </a:t>
            </a:r>
            <a:r>
              <a:rPr lang="ru-RU" sz="6000" dirty="0">
                <a:solidFill>
                  <a:schemeClr val="bg1">
                    <a:lumMod val="95000"/>
                  </a:schemeClr>
                </a:solidFill>
              </a:rPr>
              <a:t>дорогу в </a:t>
            </a:r>
            <a:endParaRPr lang="ru-RU" sz="60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ru-RU" sz="6000" dirty="0" smtClean="0">
                <a:solidFill>
                  <a:schemeClr val="bg1">
                    <a:lumMod val="95000"/>
                  </a:schemeClr>
                </a:solidFill>
              </a:rPr>
              <a:t>неположенном </a:t>
            </a:r>
            <a:r>
              <a:rPr lang="ru-RU" sz="6000" dirty="0">
                <a:solidFill>
                  <a:schemeClr val="bg1">
                    <a:lumMod val="95000"/>
                  </a:schemeClr>
                </a:solidFill>
              </a:rPr>
              <a:t>месте? </a:t>
            </a:r>
            <a:endParaRPr lang="ru-RU" sz="60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02725" y="5393859"/>
            <a:ext cx="564802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 </a:t>
            </a:r>
            <a:r>
              <a:rPr lang="ru-RU" sz="4400" b="1" i="1" dirty="0" smtClean="0">
                <a:solidFill>
                  <a:srgbClr val="C00000"/>
                </a:solidFill>
              </a:rPr>
              <a:t>Административная</a:t>
            </a:r>
            <a:r>
              <a:rPr lang="ru-RU" sz="4400" b="1" i="1" dirty="0">
                <a:solidFill>
                  <a:srgbClr val="C00000"/>
                </a:solidFill>
              </a:rPr>
              <a:t>, </a:t>
            </a:r>
            <a:endParaRPr lang="ru-RU" sz="4400" b="1" i="1" dirty="0" smtClean="0">
              <a:solidFill>
                <a:srgbClr val="C00000"/>
              </a:solidFill>
            </a:endParaRPr>
          </a:p>
          <a:p>
            <a:r>
              <a:rPr lang="ru-RU" sz="4400" b="1" i="1" dirty="0" smtClean="0">
                <a:solidFill>
                  <a:srgbClr val="C00000"/>
                </a:solidFill>
              </a:rPr>
              <a:t>штраф </a:t>
            </a:r>
            <a:r>
              <a:rPr lang="ru-RU" sz="4400" b="1" i="1" dirty="0">
                <a:solidFill>
                  <a:srgbClr val="C00000"/>
                </a:solidFill>
              </a:rPr>
              <a:t>до 5 </a:t>
            </a:r>
            <a:r>
              <a:rPr lang="ru-RU" sz="4400" b="1" i="1" dirty="0" err="1" smtClean="0">
                <a:solidFill>
                  <a:srgbClr val="C00000"/>
                </a:solidFill>
              </a:rPr>
              <a:t>б.в</a:t>
            </a:r>
            <a:r>
              <a:rPr lang="ru-RU" sz="4400" b="1" i="1" dirty="0" smtClean="0">
                <a:solidFill>
                  <a:srgbClr val="C00000"/>
                </a:solidFill>
              </a:rPr>
              <a:t>.</a:t>
            </a:r>
            <a:endParaRPr lang="ru-RU" sz="4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9014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&quot;зелёный фон для презентации&quot;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84418" cy="6855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68730" y="0"/>
            <a:ext cx="16385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  тур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692696"/>
            <a:ext cx="804085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chemeClr val="bg1">
                    <a:lumMod val="95000"/>
                  </a:schemeClr>
                </a:solidFill>
              </a:rPr>
              <a:t>9. </a:t>
            </a:r>
            <a:r>
              <a:rPr lang="ru-RU" sz="6000" dirty="0">
                <a:solidFill>
                  <a:schemeClr val="bg1">
                    <a:lumMod val="95000"/>
                  </a:schemeClr>
                </a:solidFill>
              </a:rPr>
              <a:t>Какого числа мы </a:t>
            </a:r>
            <a:endParaRPr lang="ru-RU" sz="60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ru-RU" sz="6000" dirty="0" smtClean="0">
                <a:solidFill>
                  <a:schemeClr val="bg1">
                    <a:lumMod val="95000"/>
                  </a:schemeClr>
                </a:solidFill>
              </a:rPr>
              <a:t>празднуем </a:t>
            </a:r>
          </a:p>
          <a:p>
            <a:r>
              <a:rPr lang="ru-RU" sz="6000" dirty="0" smtClean="0">
                <a:solidFill>
                  <a:schemeClr val="bg1">
                    <a:lumMod val="95000"/>
                  </a:schemeClr>
                </a:solidFill>
              </a:rPr>
              <a:t>День </a:t>
            </a:r>
            <a:r>
              <a:rPr lang="ru-RU" sz="6000" dirty="0">
                <a:solidFill>
                  <a:schemeClr val="bg1">
                    <a:lumMod val="95000"/>
                  </a:schemeClr>
                </a:solidFill>
              </a:rPr>
              <a:t>Конституции </a:t>
            </a:r>
            <a:endParaRPr lang="ru-RU" sz="60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ru-RU" sz="6000" dirty="0" smtClean="0">
                <a:solidFill>
                  <a:schemeClr val="bg1">
                    <a:lumMod val="95000"/>
                  </a:schemeClr>
                </a:solidFill>
              </a:rPr>
              <a:t>Республики </a:t>
            </a:r>
            <a:r>
              <a:rPr lang="ru-RU" sz="6000" dirty="0">
                <a:solidFill>
                  <a:schemeClr val="bg1">
                    <a:lumMod val="95000"/>
                  </a:schemeClr>
                </a:solidFill>
              </a:rPr>
              <a:t>Беларусь? </a:t>
            </a:r>
            <a:r>
              <a:rPr lang="ru-RU" sz="6000" i="1" dirty="0">
                <a:solidFill>
                  <a:schemeClr val="bg1">
                    <a:lumMod val="95000"/>
                  </a:schemeClr>
                </a:solidFill>
              </a:rPr>
              <a:t> </a:t>
            </a:r>
            <a:endParaRPr lang="ru-RU" sz="60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4869160"/>
            <a:ext cx="3913251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 </a:t>
            </a:r>
            <a:r>
              <a:rPr lang="ru-RU" sz="6600" b="1" i="1" dirty="0" smtClean="0">
                <a:solidFill>
                  <a:srgbClr val="C00000"/>
                </a:solidFill>
              </a:rPr>
              <a:t>15 марта</a:t>
            </a:r>
            <a:endParaRPr lang="ru-RU" sz="6600" b="1" i="1" dirty="0">
              <a:solidFill>
                <a:srgbClr val="C00000"/>
              </a:solidFill>
            </a:endParaRPr>
          </a:p>
          <a:p>
            <a:endParaRPr lang="ru-RU" sz="6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284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&quot;зелёный фон для презентации&quot;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84418" cy="6855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68730" y="0"/>
            <a:ext cx="16385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  тур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704" y="674192"/>
            <a:ext cx="950664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chemeClr val="bg1">
                    <a:lumMod val="95000"/>
                  </a:schemeClr>
                </a:solidFill>
              </a:rPr>
              <a:t>10. </a:t>
            </a:r>
            <a:r>
              <a:rPr lang="ru-RU" sz="6000" dirty="0">
                <a:solidFill>
                  <a:schemeClr val="bg1">
                    <a:lumMod val="95000"/>
                  </a:schemeClr>
                </a:solidFill>
              </a:rPr>
              <a:t>Кто, согласно ст.18 </a:t>
            </a:r>
            <a:endParaRPr lang="ru-RU" sz="60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ru-RU" sz="6000" dirty="0" smtClean="0">
                <a:solidFill>
                  <a:schemeClr val="bg1">
                    <a:lumMod val="95000"/>
                  </a:schemeClr>
                </a:solidFill>
              </a:rPr>
              <a:t>конвенции</a:t>
            </a:r>
            <a:r>
              <a:rPr lang="ru-RU" sz="6000" dirty="0">
                <a:solidFill>
                  <a:schemeClr val="bg1">
                    <a:lumMod val="95000"/>
                  </a:schemeClr>
                </a:solidFill>
              </a:rPr>
              <a:t>, несёт основную </a:t>
            </a:r>
            <a:endParaRPr lang="ru-RU" sz="60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ru-RU" sz="6000" dirty="0" smtClean="0">
                <a:solidFill>
                  <a:schemeClr val="bg1">
                    <a:lumMod val="95000"/>
                  </a:schemeClr>
                </a:solidFill>
              </a:rPr>
              <a:t>ответственность </a:t>
            </a:r>
          </a:p>
          <a:p>
            <a:r>
              <a:rPr lang="ru-RU" sz="6000" dirty="0" smtClean="0">
                <a:solidFill>
                  <a:schemeClr val="bg1">
                    <a:lumMod val="95000"/>
                  </a:schemeClr>
                </a:solidFill>
              </a:rPr>
              <a:t>за </a:t>
            </a:r>
            <a:r>
              <a:rPr lang="ru-RU" sz="6000" dirty="0">
                <a:solidFill>
                  <a:schemeClr val="bg1">
                    <a:lumMod val="95000"/>
                  </a:schemeClr>
                </a:solidFill>
              </a:rPr>
              <a:t>воспитание и </a:t>
            </a:r>
            <a:endParaRPr lang="ru-RU" sz="60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ru-RU" sz="6000" dirty="0" smtClean="0">
                <a:solidFill>
                  <a:schemeClr val="bg1">
                    <a:lumMod val="95000"/>
                  </a:schemeClr>
                </a:solidFill>
              </a:rPr>
              <a:t>развитие </a:t>
            </a:r>
            <a:r>
              <a:rPr lang="ru-RU" sz="6000" dirty="0">
                <a:solidFill>
                  <a:schemeClr val="bg1">
                    <a:lumMod val="95000"/>
                  </a:schemeClr>
                </a:solidFill>
              </a:rPr>
              <a:t>ребёнка?</a:t>
            </a:r>
            <a:endParaRPr lang="ru-RU" sz="60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33623" y="5417949"/>
            <a:ext cx="399917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 </a:t>
            </a:r>
            <a:r>
              <a:rPr lang="ru-RU" sz="6600" b="1" i="1" dirty="0" smtClean="0">
                <a:solidFill>
                  <a:srgbClr val="C00000"/>
                </a:solidFill>
              </a:rPr>
              <a:t>Родители</a:t>
            </a:r>
            <a:endParaRPr lang="ru-RU" sz="6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738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ртинки по запросу &quot;зелёный фон для презентаци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>
            <a:hlinkClick r:id="" action="ppaction://hlinkshowjump?jump=lastslide"/>
          </p:cNvPr>
          <p:cNvSpPr/>
          <p:nvPr/>
        </p:nvSpPr>
        <p:spPr>
          <a:xfrm>
            <a:off x="3571565" y="163991"/>
            <a:ext cx="200086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  тур</a:t>
            </a:r>
            <a:endParaRPr lang="ru-RU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32828903"/>
              </p:ext>
            </p:extLst>
          </p:nvPr>
        </p:nvGraphicFramePr>
        <p:xfrm>
          <a:off x="215515" y="1700808"/>
          <a:ext cx="8712969" cy="426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4025"/>
                <a:gridCol w="3380031"/>
                <a:gridCol w="26289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" action="ppaction://hlinkshowjump?jump=nextslide"/>
                        </a:rPr>
                        <a:t>Ситуация</a:t>
                      </a:r>
                      <a:endParaRPr lang="ru-RU" sz="3200" b="1" kern="120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3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action="ppaction://hlinksldjump"/>
                        </a:rPr>
                        <a:t>Литература</a:t>
                      </a:r>
                      <a:endParaRPr lang="ru-RU" sz="3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 action="ppaction://hlinksldjump"/>
                        </a:rPr>
                        <a:t>Определение</a:t>
                      </a:r>
                      <a:endParaRPr lang="ru-RU" sz="3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 action="ppaction://hlinksldjump"/>
                        </a:rPr>
                        <a:t>Понятие</a:t>
                      </a:r>
                      <a:endParaRPr lang="ru-RU" sz="3200" b="1" kern="120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3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 action="ppaction://hlinksldjump"/>
                        </a:rPr>
                        <a:t>Ребус</a:t>
                      </a:r>
                      <a:endParaRPr lang="ru-RU" sz="3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 action="ppaction://hlinksldjump"/>
                        </a:rPr>
                        <a:t>Конвенция</a:t>
                      </a:r>
                      <a:endParaRPr lang="ru-RU" sz="3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 action="ppaction://hlinksldjump"/>
                        </a:rPr>
                        <a:t>Афоризмы</a:t>
                      </a:r>
                      <a:endParaRPr lang="ru-RU" sz="3200" b="1" kern="120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3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 action="ppaction://hlinksldjump"/>
                        </a:rPr>
                        <a:t>Ответственность</a:t>
                      </a:r>
                      <a:endParaRPr lang="ru-RU" sz="3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 action="ppaction://hlinksldjump"/>
                        </a:rPr>
                        <a:t>Помогите разобраться</a:t>
                      </a:r>
                      <a:endParaRPr lang="ru-RU" sz="3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1" action="ppaction://hlinksldjump"/>
                        </a:rPr>
                        <a:t>Музыкальная</a:t>
                      </a:r>
                      <a:endParaRPr lang="ru-RU" sz="3200" b="1" kern="120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3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2" action="ppaction://hlinksldjump"/>
                        </a:rPr>
                        <a:t>Возраст</a:t>
                      </a:r>
                      <a:endParaRPr lang="ru-RU" sz="3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3" action="ppaction://hlinksldjump"/>
                        </a:rPr>
                        <a:t>Штрафы</a:t>
                      </a:r>
                      <a:endParaRPr lang="ru-RU" sz="3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4379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Картинки по запросу &quot;зелёный фон для презентаци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99592" y="1556792"/>
            <a:ext cx="7632848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 smtClean="0"/>
          </a:p>
          <a:p>
            <a:r>
              <a:rPr lang="ru-RU" sz="2800" b="1" i="1" dirty="0" smtClean="0">
                <a:solidFill>
                  <a:srgbClr val="002060"/>
                </a:solidFill>
              </a:rPr>
              <a:t>Учитель</a:t>
            </a:r>
            <a:r>
              <a:rPr lang="ru-RU" sz="2800" b="1" i="1" dirty="0">
                <a:solidFill>
                  <a:srgbClr val="002060"/>
                </a:solidFill>
              </a:rPr>
              <a:t>:</a:t>
            </a:r>
            <a:r>
              <a:rPr lang="ru-RU" sz="2800" b="1" dirty="0">
                <a:solidFill>
                  <a:srgbClr val="002060"/>
                </a:solidFill>
              </a:rPr>
              <a:t> Саша, ты почему на уроке физики бегал по классу?</a:t>
            </a:r>
          </a:p>
          <a:p>
            <a:r>
              <a:rPr lang="ru-RU" sz="2800" b="1" i="1" dirty="0">
                <a:solidFill>
                  <a:srgbClr val="002060"/>
                </a:solidFill>
              </a:rPr>
              <a:t>Саша: </a:t>
            </a:r>
            <a:r>
              <a:rPr lang="ru-RU" sz="2800" b="1" dirty="0">
                <a:solidFill>
                  <a:srgbClr val="002060"/>
                </a:solidFill>
              </a:rPr>
              <a:t>Ну и что? Я имею право на свободу перемещения!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Правильно ли рассуждает Саша?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620508" y="323364"/>
            <a:ext cx="18533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  <a:hlinkClick r:id="" action="ppaction://hlinkshowjump?jump=lastslideviewed"/>
              </a:rPr>
              <a:t>Ситуация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42925" y="494116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Его одноклассники имеют право на образование. А он бегал и нарушал их права.</a:t>
            </a:r>
          </a:p>
        </p:txBody>
      </p:sp>
    </p:spTree>
    <p:extLst>
      <p:ext uri="{BB962C8B-B14F-4D97-AF65-F5344CB8AC3E}">
        <p14:creationId xmlns:p14="http://schemas.microsoft.com/office/powerpoint/2010/main" xmlns="" val="110280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по запросу &quot;зелёный фон для презентации&quot;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5212" y="2502"/>
            <a:ext cx="9284418" cy="6855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83768" y="-30531"/>
            <a:ext cx="354576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 тур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37357527"/>
              </p:ext>
            </p:extLst>
          </p:nvPr>
        </p:nvGraphicFramePr>
        <p:xfrm>
          <a:off x="251519" y="476673"/>
          <a:ext cx="8784977" cy="6143140"/>
        </p:xfrm>
        <a:graphic>
          <a:graphicData uri="http://schemas.openxmlformats.org/drawingml/2006/table">
            <a:tbl>
              <a:tblPr firstRow="1" firstCol="1" bandRow="1"/>
              <a:tblGrid>
                <a:gridCol w="359807"/>
                <a:gridCol w="6913002"/>
                <a:gridCol w="792088"/>
                <a:gridCol w="720080"/>
              </a:tblGrid>
              <a:tr h="4615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Основной Закон Республики Беларусь, имеющий высшую юридическую силу это статут.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75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1945 году была создана ООН</a:t>
                      </a:r>
                      <a:endParaRPr lang="ru-RU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5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сегодняшний день  членами ООН являются более 150 государств.</a:t>
                      </a:r>
                      <a:endParaRPr lang="ru-RU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5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 ноября 1989 г. – Генеральной Ассамблеей ООН принята Конвенция о правах ребенка 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5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Согласны ли вы, что уголовная ответственность наступает с 18 лет?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75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Человек, которому не исполнилось 18 лет ещё ребенок.</a:t>
                      </a:r>
                      <a:endParaRPr lang="ru-RU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5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Правда ли, что допрос несовершеннолетних должен проходить в присутствии педагога или родителя?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5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Правда ли, что максимальный срок лишения свободы для лиц, не достигших 18 лет – 20 лет.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25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нашей стране несовершеннолетние учащиеся Суворовского училища имеют право принимать участие в военных действиях?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5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Административная ответственность наступает с 14 лет .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5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Граждане Республики Беларусь имеют право избирать и быть избранными  с  20  лет.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25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Правда ли, что алкогольное опьянение является смягчающим  обстоятельством при совершении преступления? 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5921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&quot;зелёный фон для презентаци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19872" y="332656"/>
            <a:ext cx="24884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hlinkClick r:id="rId3" action="ppaction://hlinksldjump"/>
              </a:rPr>
              <a:t>Литература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584802"/>
            <a:ext cx="65344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Вспомните любое литературное произведение, где нарушалось право человека на свободу. Приведите  </a:t>
            </a:r>
            <a:r>
              <a:rPr lang="ru-RU" sz="3200" b="1" dirty="0" smtClean="0">
                <a:solidFill>
                  <a:srgbClr val="002060"/>
                </a:solidFill>
              </a:rPr>
              <a:t>пример.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13552" y="4807605"/>
            <a:ext cx="4789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«Кавказский пленник»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032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&quot;зелёный фон для презентаци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131840" y="404664"/>
            <a:ext cx="26214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hlinkClick r:id="rId3" action="ppaction://hlinksldjump"/>
              </a:rPr>
              <a:t>Определение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060848"/>
            <a:ext cx="67014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Дайте определение понятию  кража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5085184"/>
            <a:ext cx="52161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Тайное </a:t>
            </a:r>
            <a:r>
              <a:rPr lang="ru-RU" sz="3200" b="1" dirty="0">
                <a:solidFill>
                  <a:srgbClr val="C00000"/>
                </a:solidFill>
              </a:rPr>
              <a:t>хищение имущества</a:t>
            </a:r>
          </a:p>
        </p:txBody>
      </p:sp>
    </p:spTree>
    <p:extLst>
      <p:ext uri="{BB962C8B-B14F-4D97-AF65-F5344CB8AC3E}">
        <p14:creationId xmlns:p14="http://schemas.microsoft.com/office/powerpoint/2010/main" xmlns="" val="102918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&quot;зелёный фон для презентаци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563888" y="404664"/>
            <a:ext cx="16898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  <a:hlinkClick r:id="rId3" action="ppaction://hlinksldjump"/>
              </a:rPr>
              <a:t>Понятие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40768" y="1340768"/>
            <a:ext cx="64624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Основной Закон государства, который обладает высшей юридической силой в сравнении с другими нормативными правовыми актами.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652120" y="5120044"/>
            <a:ext cx="24358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Конституция</a:t>
            </a:r>
          </a:p>
        </p:txBody>
      </p:sp>
    </p:spTree>
    <p:extLst>
      <p:ext uri="{BB962C8B-B14F-4D97-AF65-F5344CB8AC3E}">
        <p14:creationId xmlns:p14="http://schemas.microsoft.com/office/powerpoint/2010/main" xmlns="" val="80569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&quot;зелёный фон для презентаци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9376" y="0"/>
            <a:ext cx="9281895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347864" y="476672"/>
            <a:ext cx="187102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>
                <a:solidFill>
                  <a:srgbClr val="0070C0"/>
                </a:solidFill>
                <a:hlinkClick r:id="rId3" action="ppaction://hlinksldjump"/>
              </a:rPr>
              <a:t>Ребус</a:t>
            </a:r>
            <a:endParaRPr lang="ru-RU" sz="54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http://mir.pravo.by/webroot/delivery/files/Games/rebusy/house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73796"/>
            <a:ext cx="2304256" cy="2016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mir.pravo.by/webroot/delivery/files/Games/rebusy/klava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19977" y="2152278"/>
            <a:ext cx="2818036" cy="1859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mir.pravo.by/webroot/delivery/files/Games/rebusy/rac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537323"/>
            <a:ext cx="1789668" cy="258886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1331640" y="4293096"/>
            <a:ext cx="64087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4400" b="1" dirty="0">
                <a:solidFill>
                  <a:srgbClr val="002060"/>
                </a:solidFill>
              </a:rPr>
              <a:t>О=Е </a:t>
            </a:r>
            <a:r>
              <a:rPr lang="ru-RU" sz="4400" b="1" dirty="0" smtClean="0">
                <a:solidFill>
                  <a:srgbClr val="002060"/>
                </a:solidFill>
              </a:rPr>
              <a:t>,    </a:t>
            </a:r>
            <a:r>
              <a:rPr lang="ru-RU" sz="4400" b="1" dirty="0">
                <a:solidFill>
                  <a:srgbClr val="002060"/>
                </a:solidFill>
              </a:rPr>
              <a:t>+      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r>
              <a:rPr lang="ru-RU" sz="4400" b="1" dirty="0">
                <a:solidFill>
                  <a:srgbClr val="002060"/>
                </a:solidFill>
              </a:rPr>
              <a:t>1,2,3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387609" y="5661248"/>
            <a:ext cx="24579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Декларация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569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&quot;зелёный фон для презентаци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>
            <a:hlinkClick r:id="rId3" action="ppaction://hlinksldjump"/>
          </p:cNvPr>
          <p:cNvSpPr/>
          <p:nvPr/>
        </p:nvSpPr>
        <p:spPr>
          <a:xfrm>
            <a:off x="3059832" y="476672"/>
            <a:ext cx="26428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solidFill>
                  <a:srgbClr val="0070C0"/>
                </a:solidFill>
                <a:hlinkClick r:id="rId4" action="ppaction://hlinksldjump"/>
              </a:rPr>
              <a:t>Конвенция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556792"/>
            <a:ext cx="7416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Кто, если не родители, согласно ст. 18 Конвенции несут ответственность за воспитание ребёнка?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02671" y="5157192"/>
            <a:ext cx="21900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>
                <a:solidFill>
                  <a:srgbClr val="C00000"/>
                </a:solidFill>
              </a:rPr>
              <a:t>Опекуны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569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&quot;зелёный фон для презентаци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47709" y="404664"/>
            <a:ext cx="26212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solidFill>
                  <a:srgbClr val="0070C0"/>
                </a:solidFill>
                <a:hlinkClick r:id="rId3" action="ppaction://hlinksldjump"/>
              </a:rPr>
              <a:t>Афоризмы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859339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Мы с удовольствием слушаем тех, кто говорит нам о наших …, но не любим, чтобы нам напоминали о наших … . (Э. </a:t>
            </a:r>
            <a:r>
              <a:rPr lang="ru-RU" sz="3200" b="1" dirty="0" err="1">
                <a:solidFill>
                  <a:srgbClr val="002060"/>
                </a:solidFill>
              </a:rPr>
              <a:t>Борк</a:t>
            </a:r>
            <a:r>
              <a:rPr lang="ru-RU" sz="3200" b="1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391980" y="4725144"/>
            <a:ext cx="39292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Права и обязанности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80569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&quot;зелёный фон для презентаци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3498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987824" y="476672"/>
            <a:ext cx="38699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solidFill>
                  <a:srgbClr val="0070C0"/>
                </a:solidFill>
                <a:hlinkClick r:id="rId3" action="ppaction://hlinksldjump"/>
              </a:rPr>
              <a:t>Ответственность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5308" y="1772816"/>
            <a:ext cx="72728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Какая юридическая ответственность ждёт </a:t>
            </a:r>
            <a:r>
              <a:rPr lang="ru-RU" sz="3200" b="1" dirty="0" smtClean="0">
                <a:solidFill>
                  <a:srgbClr val="002060"/>
                </a:solidFill>
              </a:rPr>
              <a:t>человека, </a:t>
            </a:r>
            <a:r>
              <a:rPr lang="ru-RU" sz="3200" b="1" dirty="0">
                <a:solidFill>
                  <a:srgbClr val="002060"/>
                </a:solidFill>
              </a:rPr>
              <a:t>если он  осквернил здание или памятник циничным </a:t>
            </a:r>
            <a:r>
              <a:rPr lang="ru-RU" sz="3200" b="1" dirty="0" smtClean="0">
                <a:solidFill>
                  <a:srgbClr val="002060"/>
                </a:solidFill>
              </a:rPr>
              <a:t>надписями.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4797152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Уголовная, ст.341УК РБ, общ. Работы, штраф или арест до 3 месяцев</a:t>
            </a:r>
          </a:p>
        </p:txBody>
      </p:sp>
    </p:spTree>
    <p:extLst>
      <p:ext uri="{BB962C8B-B14F-4D97-AF65-F5344CB8AC3E}">
        <p14:creationId xmlns:p14="http://schemas.microsoft.com/office/powerpoint/2010/main" xmlns="" val="80569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&quot;зелёный фон для презентаци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67056" y="260648"/>
            <a:ext cx="52098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solidFill>
                  <a:srgbClr val="0070C0"/>
                </a:solidFill>
                <a:hlinkClick r:id="rId3" action="ppaction://hlinksldjump"/>
              </a:rPr>
              <a:t>Помогите разобраться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9532" y="1268760"/>
            <a:ext cx="84249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Группа подростков решила прогулять уроки, они позвонили и сообщили о пожаре в школе. Какое правонарушение совершили подростки? С какого возраста наступает ответственность за правонарушение, какое наказание может их ожидать?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4653136"/>
            <a:ext cx="64442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Административное правонарушение — ложный вызов пожарной охраны, ответственность наступает с 16 лет, штраф</a:t>
            </a:r>
          </a:p>
        </p:txBody>
      </p:sp>
    </p:spTree>
    <p:extLst>
      <p:ext uri="{BB962C8B-B14F-4D97-AF65-F5344CB8AC3E}">
        <p14:creationId xmlns:p14="http://schemas.microsoft.com/office/powerpoint/2010/main" xmlns="" val="80569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&quot;зелёный фон для презентаци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930124" y="332656"/>
            <a:ext cx="32735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solidFill>
                  <a:srgbClr val="0070C0"/>
                </a:solidFill>
                <a:hlinkClick r:id="rId3" action="ppaction://hlinksldjump"/>
              </a:rPr>
              <a:t>Музыкальная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490007"/>
            <a:ext cx="63904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002060"/>
                </a:solidFill>
              </a:rPr>
              <a:t>Ваша задача определить о каком праве поётся в </a:t>
            </a:r>
            <a:r>
              <a:rPr lang="ru-RU" sz="4000" b="1" dirty="0" smtClean="0">
                <a:solidFill>
                  <a:srgbClr val="002060"/>
                </a:solidFill>
              </a:rPr>
              <a:t>песне «Учат в школе»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06788" y="4720788"/>
            <a:ext cx="42242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Право на образование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80569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&quot;зелёный фон для презентаци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616448" y="476672"/>
            <a:ext cx="19111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solidFill>
                  <a:srgbClr val="0070C0"/>
                </a:solidFill>
                <a:hlinkClick r:id="rId3" action="ppaction://hlinksldjump"/>
              </a:rPr>
              <a:t>Во</a:t>
            </a:r>
            <a:r>
              <a:rPr lang="ru-RU" sz="4000" b="1" dirty="0">
                <a:solidFill>
                  <a:srgbClr val="0070C0"/>
                </a:solidFill>
                <a:hlinkClick r:id="rId4" action="ppaction://hlinksldjump"/>
              </a:rPr>
              <a:t>з</a:t>
            </a:r>
            <a:r>
              <a:rPr lang="ru-RU" sz="4000" b="1" dirty="0">
                <a:solidFill>
                  <a:srgbClr val="0070C0"/>
                </a:solidFill>
                <a:hlinkClick r:id="rId3" action="ppaction://hlinksldjump"/>
              </a:rPr>
              <a:t>раст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772816"/>
            <a:ext cx="6858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С какого возраста наступает административная ответственность?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08172" y="4437112"/>
            <a:ext cx="17079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с 16 лет</a:t>
            </a:r>
          </a:p>
        </p:txBody>
      </p:sp>
    </p:spTree>
    <p:extLst>
      <p:ext uri="{BB962C8B-B14F-4D97-AF65-F5344CB8AC3E}">
        <p14:creationId xmlns:p14="http://schemas.microsoft.com/office/powerpoint/2010/main" xmlns="" val="80569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по запросу &quot;зелёный фон для презентации&quot;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5212" y="2502"/>
            <a:ext cx="9284418" cy="6855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83768" y="-30531"/>
            <a:ext cx="354576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 тур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98775170"/>
              </p:ext>
            </p:extLst>
          </p:nvPr>
        </p:nvGraphicFramePr>
        <p:xfrm>
          <a:off x="251519" y="476673"/>
          <a:ext cx="8784977" cy="6143140"/>
        </p:xfrm>
        <a:graphic>
          <a:graphicData uri="http://schemas.openxmlformats.org/drawingml/2006/table">
            <a:tbl>
              <a:tblPr firstRow="1" firstCol="1" bandRow="1"/>
              <a:tblGrid>
                <a:gridCol w="359807"/>
                <a:gridCol w="6913002"/>
                <a:gridCol w="792088"/>
                <a:gridCol w="720080"/>
              </a:tblGrid>
              <a:tr h="4615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Основной Закон Республики Беларусь, имеющий высшую юридическую силу это статут.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</a:t>
                      </a:r>
                      <a:endParaRPr lang="ru-RU" sz="1800" b="1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75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1945 году была создана ООН</a:t>
                      </a:r>
                      <a:endParaRPr lang="ru-RU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5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сегодняшний день  членами ООН являются более 150 государств.</a:t>
                      </a:r>
                      <a:endParaRPr lang="ru-RU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5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 ноября 1989 г. – Генеральной Ассамблеей ООН принята Конвенция о правах ребенка 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</a:t>
                      </a:r>
                      <a:endParaRPr lang="ru-RU" sz="1800" b="1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5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Согласны ли вы, что уголовная ответственность наступает с 18 лет?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75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Человек, которому не исполнилось 18 лет ещё ребенок.</a:t>
                      </a:r>
                      <a:endParaRPr lang="ru-RU" sz="18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</a:t>
                      </a:r>
                      <a:endParaRPr lang="ru-RU" sz="1800" b="1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5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Правда ли, что допрос несовершеннолетних должен проходить в присутствии педагога или родителя?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5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Правда ли, что максимальный срок лишения свободы для лиц, не достигших 18 лет – 20 лет.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25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нашей стране несовершеннолетние учащиеся Суворовского училища имеют право принимать участие в военных действиях?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5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Административная ответственность наступает с 14 лет .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5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Граждане Республики Беларусь имеют право избирать и быть избранными  с  20  лет.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25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Правда ли, что алкогольное опьянение является смягчающим  обстоятельством при совершении преступления? </a:t>
                      </a:r>
                      <a:endParaRPr lang="ru-RU" sz="1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8177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&quot;зелёный фон для презентаци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8612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75856" y="404664"/>
            <a:ext cx="22765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>
                <a:solidFill>
                  <a:srgbClr val="0070C0"/>
                </a:solidFill>
                <a:hlinkClick r:id="rId3" action="ppaction://hlinksldjump"/>
              </a:rPr>
              <a:t>Штрафы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772816"/>
            <a:ext cx="5886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002060"/>
                </a:solidFill>
              </a:rPr>
              <a:t>Какой штраф полагается за выброшенный мусор из транспорта?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19872" y="4814469"/>
            <a:ext cx="48952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Ст.18.9.1</a:t>
            </a:r>
            <a:r>
              <a:rPr lang="ru-RU" sz="2800" b="1" dirty="0">
                <a:solidFill>
                  <a:srgbClr val="C00000"/>
                </a:solidFill>
              </a:rPr>
              <a:t>, штраф от 1- до 2 </a:t>
            </a:r>
            <a:r>
              <a:rPr lang="ru-RU" sz="2800" b="1" dirty="0" err="1">
                <a:solidFill>
                  <a:srgbClr val="C00000"/>
                </a:solidFill>
              </a:rPr>
              <a:t>б.в</a:t>
            </a:r>
            <a:r>
              <a:rPr lang="ru-RU" sz="2800" b="1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80569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&quot;зелёный фон для презентаци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539281" y="1916832"/>
            <a:ext cx="6065443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ВНИМАНИЕ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569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Картинки по запросу &quot;зелёный фон для презентаци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5316" y="0"/>
            <a:ext cx="92884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Картинки по запросу &quot;зелёный фон для презентации&quot;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80670" y="-32456"/>
            <a:ext cx="9243493" cy="6890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788024" y="2502"/>
            <a:ext cx="10326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  тур</a:t>
            </a:r>
            <a:endParaRPr lang="ru-RU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308046"/>
            <a:ext cx="9023624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1) Конвенция о правах ребенка - это:</a:t>
            </a:r>
            <a:endParaRPr lang="ru-RU" dirty="0"/>
          </a:p>
          <a:p>
            <a:r>
              <a:rPr lang="ru-RU" dirty="0"/>
              <a:t>А. Международный документ, обязательный для всеобщего выполнения,</a:t>
            </a:r>
          </a:p>
          <a:p>
            <a:r>
              <a:rPr lang="ru-RU" dirty="0"/>
              <a:t>Б. Международный документ, исполняемый государствами, его подписавшими,</a:t>
            </a:r>
          </a:p>
          <a:p>
            <a:r>
              <a:rPr lang="ru-RU" dirty="0"/>
              <a:t>В. Распоряжение Генерального секретаря ООН,</a:t>
            </a:r>
          </a:p>
          <a:p>
            <a:r>
              <a:rPr lang="ru-RU" b="1" dirty="0"/>
              <a:t>2)С какого возраста для защиты своих прав ребенок может самостоятельно обратиться </a:t>
            </a:r>
            <a:endParaRPr lang="ru-RU" b="1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суд?</a:t>
            </a:r>
            <a:endParaRPr lang="ru-RU" dirty="0"/>
          </a:p>
          <a:p>
            <a:r>
              <a:rPr lang="ru-RU" dirty="0"/>
              <a:t>А. С 14 лет</a:t>
            </a:r>
          </a:p>
          <a:p>
            <a:r>
              <a:rPr lang="ru-RU" dirty="0"/>
              <a:t>Б. С 16 лет</a:t>
            </a:r>
          </a:p>
          <a:p>
            <a:r>
              <a:rPr lang="ru-RU" dirty="0"/>
              <a:t>В. С 15 лет</a:t>
            </a:r>
          </a:p>
          <a:p>
            <a:pPr marL="342900" indent="-342900">
              <a:buAutoNum type="arabicParenR" startAt="3"/>
            </a:pPr>
            <a:r>
              <a:rPr lang="ru-RU" b="1" dirty="0" smtClean="0"/>
              <a:t>С </a:t>
            </a:r>
            <a:r>
              <a:rPr lang="ru-RU" b="1" dirty="0"/>
              <a:t>какого возраста наступает уголовная ответственность за умышленное нанесение </a:t>
            </a:r>
            <a:endParaRPr lang="ru-RU" b="1" dirty="0" smtClean="0"/>
          </a:p>
          <a:p>
            <a:pPr marL="342900" indent="-342900">
              <a:buAutoNum type="arabicParenR" startAt="3"/>
            </a:pPr>
            <a:r>
              <a:rPr lang="ru-RU" b="1" dirty="0" smtClean="0"/>
              <a:t>телесных </a:t>
            </a:r>
            <a:r>
              <a:rPr lang="ru-RU" b="1" dirty="0"/>
              <a:t>повреждений, повлекших расстройство здоровья? </a:t>
            </a:r>
            <a:endParaRPr lang="ru-RU" dirty="0"/>
          </a:p>
          <a:p>
            <a:r>
              <a:rPr lang="ru-RU" dirty="0"/>
              <a:t>А. С 14 лет</a:t>
            </a:r>
          </a:p>
          <a:p>
            <a:r>
              <a:rPr lang="ru-RU" dirty="0"/>
              <a:t>Б. С 16 лет</a:t>
            </a:r>
          </a:p>
          <a:p>
            <a:r>
              <a:rPr lang="ru-RU" dirty="0"/>
              <a:t>В. С 15 лет</a:t>
            </a:r>
          </a:p>
          <a:p>
            <a:r>
              <a:rPr lang="ru-RU" b="1" dirty="0"/>
              <a:t>4) Право выбора одного из родителей для совместного проживания дается </a:t>
            </a:r>
            <a:r>
              <a:rPr lang="ru-RU" b="1" dirty="0" smtClean="0"/>
              <a:t>ребенку</a:t>
            </a:r>
          </a:p>
          <a:p>
            <a:r>
              <a:rPr lang="ru-RU" b="1" dirty="0" smtClean="0"/>
              <a:t> </a:t>
            </a:r>
            <a:r>
              <a:rPr lang="ru-RU" b="1" dirty="0"/>
              <a:t>по достижению возраста:</a:t>
            </a:r>
            <a:endParaRPr lang="ru-RU" dirty="0"/>
          </a:p>
          <a:p>
            <a:r>
              <a:rPr lang="ru-RU" dirty="0"/>
              <a:t>А. 8 лет;</a:t>
            </a:r>
          </a:p>
          <a:p>
            <a:r>
              <a:rPr lang="ru-RU" dirty="0"/>
              <a:t>Б.10 лет;</a:t>
            </a:r>
          </a:p>
          <a:p>
            <a:r>
              <a:rPr lang="ru-RU" dirty="0"/>
              <a:t>В. 16 лет.</a:t>
            </a:r>
          </a:p>
          <a:p>
            <a:r>
              <a:rPr lang="ru-RU" b="1" i="1" dirty="0"/>
              <a:t>5)</a:t>
            </a:r>
            <a:r>
              <a:rPr lang="ru-RU" b="1" dirty="0"/>
              <a:t> Каждый ребенок имеет право на свободу вероисповедания, если:</a:t>
            </a:r>
            <a:endParaRPr lang="ru-RU" dirty="0"/>
          </a:p>
          <a:p>
            <a:r>
              <a:rPr lang="ru-RU" dirty="0"/>
              <a:t>А. С этим согласны его родители;</a:t>
            </a:r>
          </a:p>
          <a:p>
            <a:r>
              <a:rPr lang="ru-RU" dirty="0"/>
              <a:t>Б. Это не нарушает законов соседних государств;</a:t>
            </a:r>
          </a:p>
          <a:p>
            <a:r>
              <a:rPr lang="ru-RU" dirty="0"/>
              <a:t>В. Это не приносит вреда школе.</a:t>
            </a:r>
          </a:p>
        </p:txBody>
      </p:sp>
    </p:spTree>
    <p:extLst>
      <p:ext uri="{BB962C8B-B14F-4D97-AF65-F5344CB8AC3E}">
        <p14:creationId xmlns:p14="http://schemas.microsoft.com/office/powerpoint/2010/main" xmlns="" val="416253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Картинки по запросу &quot;зелёный фон для презентации&quot;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80670" y="-32456"/>
            <a:ext cx="9243493" cy="6890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788024" y="2502"/>
            <a:ext cx="10326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  тур</a:t>
            </a:r>
            <a:endParaRPr lang="ru-RU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525722"/>
            <a:ext cx="9066585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6)  Кем выбирается президент в Республике Беларусь?</a:t>
            </a:r>
            <a:endParaRPr lang="ru-RU" dirty="0"/>
          </a:p>
          <a:p>
            <a:r>
              <a:rPr lang="ru-RU" dirty="0"/>
              <a:t>А. Парламентом;</a:t>
            </a:r>
          </a:p>
          <a:p>
            <a:r>
              <a:rPr lang="ru-RU" dirty="0"/>
              <a:t>Б. Народом;</a:t>
            </a:r>
          </a:p>
          <a:p>
            <a:r>
              <a:rPr lang="ru-RU" dirty="0"/>
              <a:t>В. Верховным судом.</a:t>
            </a:r>
          </a:p>
          <a:p>
            <a:r>
              <a:rPr lang="ru-RU" b="1" dirty="0"/>
              <a:t>7)В каком году Государственная Ассамблея ООН приняла Конвенцию о правах ребёнка?</a:t>
            </a:r>
            <a:endParaRPr lang="ru-RU" dirty="0"/>
          </a:p>
          <a:p>
            <a:r>
              <a:rPr lang="ru-RU" dirty="0"/>
              <a:t>А.1968г.;</a:t>
            </a:r>
          </a:p>
          <a:p>
            <a:r>
              <a:rPr lang="ru-RU" dirty="0"/>
              <a:t>Б.1982г.;</a:t>
            </a:r>
          </a:p>
          <a:p>
            <a:r>
              <a:rPr lang="ru-RU" dirty="0"/>
              <a:t>В.1989г.</a:t>
            </a:r>
          </a:p>
          <a:p>
            <a:r>
              <a:rPr lang="ru-RU" b="1" dirty="0"/>
              <a:t>8)Разбой  - это…</a:t>
            </a:r>
            <a:endParaRPr lang="ru-RU" dirty="0"/>
          </a:p>
          <a:p>
            <a:r>
              <a:rPr lang="ru-RU" dirty="0"/>
              <a:t>А. Тайное хищение имущества</a:t>
            </a:r>
          </a:p>
          <a:p>
            <a:r>
              <a:rPr lang="ru-RU" dirty="0"/>
              <a:t>Б. Открытое  хищение имущества</a:t>
            </a:r>
          </a:p>
          <a:p>
            <a:r>
              <a:rPr lang="ru-RU" dirty="0"/>
              <a:t>В. Нападение с целью овладения имуществом, соединённое с насилием </a:t>
            </a:r>
            <a:r>
              <a:rPr lang="ru-RU" dirty="0" smtClean="0"/>
              <a:t>или</a:t>
            </a:r>
          </a:p>
          <a:p>
            <a:r>
              <a:rPr lang="ru-RU" dirty="0" smtClean="0"/>
              <a:t> </a:t>
            </a:r>
            <a:r>
              <a:rPr lang="ru-RU" dirty="0"/>
              <a:t>угрозой применения такого насилия.</a:t>
            </a:r>
          </a:p>
          <a:p>
            <a:r>
              <a:rPr lang="ru-RU" b="1" dirty="0"/>
              <a:t>9)Запрещается продажа несовершеннолетним алкогольных напитков, </a:t>
            </a:r>
            <a:r>
              <a:rPr lang="ru-RU" b="1" dirty="0" smtClean="0"/>
              <a:t>табачных</a:t>
            </a:r>
          </a:p>
          <a:p>
            <a:r>
              <a:rPr lang="ru-RU" b="1" dirty="0" smtClean="0"/>
              <a:t> </a:t>
            </a:r>
            <a:r>
              <a:rPr lang="ru-RU" b="1" dirty="0"/>
              <a:t>изделий, игральных карт в возрасте:</a:t>
            </a:r>
            <a:endParaRPr lang="ru-RU" dirty="0"/>
          </a:p>
          <a:p>
            <a:r>
              <a:rPr lang="ru-RU" dirty="0"/>
              <a:t>А. До 18 лет</a:t>
            </a:r>
          </a:p>
          <a:p>
            <a:r>
              <a:rPr lang="ru-RU" dirty="0"/>
              <a:t>Б. До 16 лет</a:t>
            </a:r>
          </a:p>
          <a:p>
            <a:r>
              <a:rPr lang="ru-RU" dirty="0"/>
              <a:t>В. 21 год</a:t>
            </a:r>
          </a:p>
          <a:p>
            <a:r>
              <a:rPr lang="ru-RU" b="1" dirty="0"/>
              <a:t>10) Конституция РБ была принята:</a:t>
            </a:r>
            <a:endParaRPr lang="ru-RU" dirty="0"/>
          </a:p>
          <a:p>
            <a:r>
              <a:rPr lang="ru-RU" dirty="0"/>
              <a:t>А. 15 марта 1994г.</a:t>
            </a:r>
          </a:p>
          <a:p>
            <a:r>
              <a:rPr lang="ru-RU" dirty="0"/>
              <a:t>Б. 1 апреля 1991 г.</a:t>
            </a:r>
          </a:p>
          <a:p>
            <a:r>
              <a:rPr lang="ru-RU" dirty="0"/>
              <a:t>В. 3 июля 2004г</a:t>
            </a:r>
          </a:p>
        </p:txBody>
      </p:sp>
    </p:spTree>
    <p:extLst>
      <p:ext uri="{BB962C8B-B14F-4D97-AF65-F5344CB8AC3E}">
        <p14:creationId xmlns:p14="http://schemas.microsoft.com/office/powerpoint/2010/main" xmlns="" val="60039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&quot;зелёный фон для презентации&quot;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5212" y="0"/>
            <a:ext cx="9284418" cy="6855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Картинки по запросу &quot;зелёный фон для презентации&quot;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80670" y="-32456"/>
            <a:ext cx="9349876" cy="6890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977351" y="0"/>
            <a:ext cx="10326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  тур</a:t>
            </a:r>
            <a:endParaRPr lang="ru-RU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566" y="158"/>
            <a:ext cx="8902502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1) Конвенция о правах ребенка - </a:t>
            </a:r>
            <a:r>
              <a:rPr lang="ru-RU" b="1" dirty="0" smtClean="0"/>
              <a:t>это:</a:t>
            </a:r>
            <a:r>
              <a:rPr lang="ru-RU" b="1" dirty="0"/>
              <a:t>1) Конвенция о правах ребенка - это:</a:t>
            </a:r>
            <a:endParaRPr lang="ru-RU" dirty="0"/>
          </a:p>
          <a:p>
            <a:r>
              <a:rPr lang="ru-RU" dirty="0"/>
              <a:t>А. Международный документ, обязательный для всеобщего выполнения,</a:t>
            </a:r>
          </a:p>
          <a:p>
            <a:r>
              <a:rPr lang="ru-RU" u="sng" dirty="0">
                <a:solidFill>
                  <a:srgbClr val="FF0000"/>
                </a:solidFill>
              </a:rPr>
              <a:t>Б. Международный документ, исполняемый государствами, его </a:t>
            </a:r>
            <a:r>
              <a:rPr lang="ru-RU" u="sng" dirty="0" smtClean="0">
                <a:solidFill>
                  <a:srgbClr val="FF0000"/>
                </a:solidFill>
              </a:rPr>
              <a:t>подписавшими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В. Распоряжение Генерального секретаря ООН,</a:t>
            </a:r>
          </a:p>
          <a:p>
            <a:r>
              <a:rPr lang="ru-RU" b="1" dirty="0"/>
              <a:t>2)С какого возраста для защиты своих прав ребенок может самостоятельно </a:t>
            </a:r>
            <a:endParaRPr lang="ru-RU" b="1" dirty="0" smtClean="0"/>
          </a:p>
          <a:p>
            <a:r>
              <a:rPr lang="ru-RU" b="1" dirty="0" smtClean="0"/>
              <a:t>обратиться </a:t>
            </a:r>
            <a:r>
              <a:rPr lang="ru-RU" b="1" dirty="0"/>
              <a:t>в суд?</a:t>
            </a:r>
            <a:endParaRPr lang="ru-RU" dirty="0"/>
          </a:p>
          <a:p>
            <a:r>
              <a:rPr lang="ru-RU" u="sng" dirty="0">
                <a:solidFill>
                  <a:srgbClr val="FF0000"/>
                </a:solidFill>
              </a:rPr>
              <a:t>А. С 14 лет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Б. С 16 лет</a:t>
            </a:r>
          </a:p>
          <a:p>
            <a:r>
              <a:rPr lang="ru-RU" dirty="0"/>
              <a:t>В. С 15 лет</a:t>
            </a:r>
          </a:p>
          <a:p>
            <a:pPr marL="342900" indent="-342900">
              <a:buAutoNum type="arabicParenR" startAt="3"/>
            </a:pPr>
            <a:r>
              <a:rPr lang="ru-RU" b="1" dirty="0" smtClean="0"/>
              <a:t>С </a:t>
            </a:r>
            <a:r>
              <a:rPr lang="ru-RU" b="1" dirty="0"/>
              <a:t>какого возраста наступает уголовная ответственность за умышленное нанесение </a:t>
            </a:r>
            <a:endParaRPr lang="ru-RU" b="1" dirty="0" smtClean="0"/>
          </a:p>
          <a:p>
            <a:pPr marL="342900" indent="-342900">
              <a:buAutoNum type="arabicParenR" startAt="3"/>
            </a:pPr>
            <a:r>
              <a:rPr lang="ru-RU" b="1" dirty="0" smtClean="0"/>
              <a:t>телесных </a:t>
            </a:r>
            <a:r>
              <a:rPr lang="ru-RU" b="1" dirty="0"/>
              <a:t>повреждений, повлекших расстройство здоровья? </a:t>
            </a:r>
            <a:endParaRPr lang="ru-RU" dirty="0"/>
          </a:p>
          <a:p>
            <a:r>
              <a:rPr lang="ru-RU" u="sng" dirty="0">
                <a:solidFill>
                  <a:srgbClr val="FF0000"/>
                </a:solidFill>
              </a:rPr>
              <a:t>А. С 14 лет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Б. С 16 лет</a:t>
            </a:r>
          </a:p>
          <a:p>
            <a:r>
              <a:rPr lang="ru-RU" dirty="0"/>
              <a:t>В. С 15 лет</a:t>
            </a:r>
          </a:p>
          <a:p>
            <a:r>
              <a:rPr lang="ru-RU" b="1" dirty="0"/>
              <a:t>4) Право выбора одного из родителей для совместного проживания дается </a:t>
            </a:r>
            <a:endParaRPr lang="ru-RU" b="1" dirty="0" smtClean="0"/>
          </a:p>
          <a:p>
            <a:r>
              <a:rPr lang="ru-RU" b="1" dirty="0" smtClean="0"/>
              <a:t>ребенку </a:t>
            </a:r>
            <a:r>
              <a:rPr lang="ru-RU" b="1" dirty="0"/>
              <a:t>по достижению возраста:</a:t>
            </a:r>
            <a:endParaRPr lang="ru-RU" dirty="0"/>
          </a:p>
          <a:p>
            <a:r>
              <a:rPr lang="ru-RU" dirty="0"/>
              <a:t>А. 8 лет;</a:t>
            </a:r>
          </a:p>
          <a:p>
            <a:r>
              <a:rPr lang="ru-RU" u="sng" dirty="0">
                <a:solidFill>
                  <a:srgbClr val="FF0000"/>
                </a:solidFill>
              </a:rPr>
              <a:t>Б.10 лет</a:t>
            </a:r>
            <a:r>
              <a:rPr lang="ru-RU" dirty="0">
                <a:solidFill>
                  <a:srgbClr val="FF0000"/>
                </a:solidFill>
              </a:rPr>
              <a:t>;</a:t>
            </a:r>
          </a:p>
          <a:p>
            <a:r>
              <a:rPr lang="ru-RU" dirty="0"/>
              <a:t>В. 16 лет.</a:t>
            </a:r>
          </a:p>
          <a:p>
            <a:r>
              <a:rPr lang="ru-RU" b="1" i="1" dirty="0"/>
              <a:t>5)</a:t>
            </a:r>
            <a:r>
              <a:rPr lang="ru-RU" b="1" dirty="0"/>
              <a:t> Каждый ребенок имеет право на свободу вероисповедания, если:</a:t>
            </a:r>
            <a:endParaRPr lang="ru-RU" dirty="0"/>
          </a:p>
          <a:p>
            <a:r>
              <a:rPr lang="ru-RU" u="sng" dirty="0">
                <a:solidFill>
                  <a:srgbClr val="FF0000"/>
                </a:solidFill>
              </a:rPr>
              <a:t>А</a:t>
            </a:r>
            <a:r>
              <a:rPr lang="ru-RU" b="1" u="sng" dirty="0">
                <a:solidFill>
                  <a:srgbClr val="FF0000"/>
                </a:solidFill>
              </a:rPr>
              <a:t>.</a:t>
            </a:r>
            <a:r>
              <a:rPr lang="ru-RU" u="sng" dirty="0">
                <a:solidFill>
                  <a:srgbClr val="FF0000"/>
                </a:solidFill>
              </a:rPr>
              <a:t> С этим согласны его родители;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Б. Это не нарушает законов соседних государств;</a:t>
            </a:r>
          </a:p>
          <a:p>
            <a:r>
              <a:rPr lang="ru-RU" dirty="0"/>
              <a:t>В. Это не приносит вреда школе.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6373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&quot;зелёный фон для презентации&quot;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5212" y="0"/>
            <a:ext cx="9284418" cy="6855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Картинки по запросу &quot;зелёный фон для презентации&quot;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80670" y="-32456"/>
            <a:ext cx="9477206" cy="6890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977351" y="0"/>
            <a:ext cx="10326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  тур</a:t>
            </a:r>
            <a:endParaRPr lang="ru-RU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286649"/>
            <a:ext cx="9066585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6)  Кем выбирается президент в Республике Беларусь?</a:t>
            </a:r>
            <a:endParaRPr lang="ru-RU" dirty="0"/>
          </a:p>
          <a:p>
            <a:r>
              <a:rPr lang="ru-RU" dirty="0"/>
              <a:t>А. Парламентом;</a:t>
            </a:r>
          </a:p>
          <a:p>
            <a:r>
              <a:rPr lang="ru-RU" u="sng" dirty="0">
                <a:solidFill>
                  <a:srgbClr val="FF0000"/>
                </a:solidFill>
              </a:rPr>
              <a:t>Б. Народом</a:t>
            </a:r>
            <a:r>
              <a:rPr lang="ru-RU" dirty="0">
                <a:solidFill>
                  <a:srgbClr val="FF0000"/>
                </a:solidFill>
              </a:rPr>
              <a:t>;</a:t>
            </a:r>
          </a:p>
          <a:p>
            <a:r>
              <a:rPr lang="ru-RU" dirty="0"/>
              <a:t>В. Верховным судом.</a:t>
            </a:r>
          </a:p>
          <a:p>
            <a:r>
              <a:rPr lang="ru-RU" b="1" dirty="0"/>
              <a:t>7)В каком году Государственная Ассамблея ООН приняла Конвенцию о правах ребёнка?</a:t>
            </a:r>
            <a:endParaRPr lang="ru-RU" dirty="0"/>
          </a:p>
          <a:p>
            <a:r>
              <a:rPr lang="ru-RU" dirty="0"/>
              <a:t>А.1968г.;</a:t>
            </a:r>
          </a:p>
          <a:p>
            <a:r>
              <a:rPr lang="ru-RU" dirty="0"/>
              <a:t>Б.1982г.;</a:t>
            </a:r>
          </a:p>
          <a:p>
            <a:r>
              <a:rPr lang="ru-RU" u="sng" dirty="0">
                <a:solidFill>
                  <a:srgbClr val="FF0000"/>
                </a:solidFill>
              </a:rPr>
              <a:t>В.1989г.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b="1" dirty="0"/>
              <a:t>8)Разбой  - это…</a:t>
            </a:r>
            <a:endParaRPr lang="ru-RU" dirty="0"/>
          </a:p>
          <a:p>
            <a:r>
              <a:rPr lang="ru-RU" dirty="0"/>
              <a:t>А. Тайное хищение имущества</a:t>
            </a:r>
          </a:p>
          <a:p>
            <a:r>
              <a:rPr lang="ru-RU" dirty="0"/>
              <a:t>Б. Открытое  хищение имущества</a:t>
            </a:r>
          </a:p>
          <a:p>
            <a:r>
              <a:rPr lang="ru-RU" u="sng" dirty="0">
                <a:solidFill>
                  <a:srgbClr val="FF0000"/>
                </a:solidFill>
              </a:rPr>
              <a:t>В. Нападение с целью овладения имуществом, соединённое с насилием или угрозой </a:t>
            </a:r>
            <a:endParaRPr lang="ru-RU" u="sng" dirty="0" smtClean="0">
              <a:solidFill>
                <a:srgbClr val="FF0000"/>
              </a:solidFill>
            </a:endParaRPr>
          </a:p>
          <a:p>
            <a:r>
              <a:rPr lang="ru-RU" u="sng" dirty="0" smtClean="0">
                <a:solidFill>
                  <a:srgbClr val="FF0000"/>
                </a:solidFill>
              </a:rPr>
              <a:t>применения </a:t>
            </a:r>
            <a:r>
              <a:rPr lang="ru-RU" u="sng" dirty="0">
                <a:solidFill>
                  <a:srgbClr val="FF0000"/>
                </a:solidFill>
              </a:rPr>
              <a:t>такого насилия.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b="1" dirty="0"/>
              <a:t>9)Запрещается продажа несовершеннолетним алкогольных напитков, табачных </a:t>
            </a:r>
            <a:endParaRPr lang="ru-RU" b="1" dirty="0" smtClean="0"/>
          </a:p>
          <a:p>
            <a:r>
              <a:rPr lang="ru-RU" b="1" dirty="0" smtClean="0"/>
              <a:t>изделий</a:t>
            </a:r>
            <a:r>
              <a:rPr lang="ru-RU" b="1" dirty="0"/>
              <a:t>, игральных карт в возрасте:</a:t>
            </a:r>
            <a:endParaRPr lang="ru-RU" dirty="0"/>
          </a:p>
          <a:p>
            <a:r>
              <a:rPr lang="ru-RU" u="sng" dirty="0">
                <a:solidFill>
                  <a:srgbClr val="FF0000"/>
                </a:solidFill>
              </a:rPr>
              <a:t>А. До 18 лет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Б. До 16 лет</a:t>
            </a:r>
          </a:p>
          <a:p>
            <a:r>
              <a:rPr lang="ru-RU" dirty="0"/>
              <a:t>В.21 год</a:t>
            </a:r>
          </a:p>
          <a:p>
            <a:r>
              <a:rPr lang="ru-RU" b="1" dirty="0"/>
              <a:t>10) Конституция РБ была принята:</a:t>
            </a:r>
            <a:endParaRPr lang="ru-RU" dirty="0"/>
          </a:p>
          <a:p>
            <a:r>
              <a:rPr lang="ru-RU" u="sng" dirty="0">
                <a:solidFill>
                  <a:srgbClr val="FF0000"/>
                </a:solidFill>
              </a:rPr>
              <a:t>А. 15 марта 1994г.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Б. 1 апреля 1991 г.</a:t>
            </a:r>
          </a:p>
          <a:p>
            <a:r>
              <a:rPr lang="ru-RU" dirty="0"/>
              <a:t>В. 3 июля 2004г.</a:t>
            </a:r>
          </a:p>
        </p:txBody>
      </p:sp>
    </p:spTree>
    <p:extLst>
      <p:ext uri="{BB962C8B-B14F-4D97-AF65-F5344CB8AC3E}">
        <p14:creationId xmlns:p14="http://schemas.microsoft.com/office/powerpoint/2010/main" xmlns="" val="51797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&quot;зелёный фон для презентации&quot;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84418" cy="6855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68730" y="0"/>
            <a:ext cx="16385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  тур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535" y="940078"/>
            <a:ext cx="785477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1.Человек</a:t>
            </a:r>
            <a:r>
              <a:rPr lang="ru-RU" sz="48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который </a:t>
            </a:r>
            <a:endParaRPr lang="ru-RU" sz="48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принадлежит </a:t>
            </a:r>
            <a:r>
              <a:rPr lang="ru-RU" sz="48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постоянному </a:t>
            </a:r>
            <a:endParaRPr lang="ru-RU" sz="48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населению </a:t>
            </a:r>
            <a:r>
              <a:rPr lang="ru-RU" sz="48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государства.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72795" y="4725144"/>
            <a:ext cx="487120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i="1" dirty="0" smtClean="0">
                <a:solidFill>
                  <a:srgbClr val="C00000"/>
                </a:solidFill>
              </a:rPr>
              <a:t>ГРАЖДАНИН</a:t>
            </a:r>
            <a:endParaRPr lang="ru-RU" sz="6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129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&quot;зелёный фон для презентации&quot;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84418" cy="6855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68730" y="0"/>
            <a:ext cx="16385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  тур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535" y="940078"/>
            <a:ext cx="815159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>
                <a:solidFill>
                  <a:schemeClr val="bg1">
                    <a:lumMod val="95000"/>
                  </a:schemeClr>
                </a:solidFill>
              </a:rPr>
              <a:t>2) Какие </a:t>
            </a:r>
            <a:r>
              <a:rPr lang="ru-RU" sz="6000" dirty="0" smtClean="0">
                <a:solidFill>
                  <a:schemeClr val="bg1">
                    <a:lumMod val="95000"/>
                  </a:schemeClr>
                </a:solidFill>
              </a:rPr>
              <a:t>символы</a:t>
            </a:r>
          </a:p>
          <a:p>
            <a:r>
              <a:rPr lang="ru-RU" sz="6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6000" dirty="0">
                <a:solidFill>
                  <a:schemeClr val="bg1">
                    <a:lumMod val="95000"/>
                  </a:schemeClr>
                </a:solidFill>
              </a:rPr>
              <a:t>государства вы знаете?</a:t>
            </a:r>
            <a:r>
              <a:rPr lang="ru-RU" sz="6000" i="1" dirty="0">
                <a:solidFill>
                  <a:schemeClr val="bg1">
                    <a:lumMod val="95000"/>
                  </a:schemeClr>
                </a:solidFill>
              </a:rPr>
              <a:t> </a:t>
            </a:r>
            <a:endParaRPr lang="ru-RU" sz="60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3798332"/>
            <a:ext cx="64290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 </a:t>
            </a:r>
            <a:r>
              <a:rPr lang="ru-RU" sz="6600" b="1" i="1" dirty="0" smtClean="0">
                <a:solidFill>
                  <a:srgbClr val="C00000"/>
                </a:solidFill>
              </a:rPr>
              <a:t>Флаг, герб, гимн</a:t>
            </a:r>
            <a:endParaRPr lang="ru-RU" sz="6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813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880</Words>
  <Application>Microsoft Office PowerPoint</Application>
  <PresentationFormat>Экран (4:3)</PresentationFormat>
  <Paragraphs>300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Adoev_M</dc:creator>
  <cp:lastModifiedBy>ОСиСО</cp:lastModifiedBy>
  <cp:revision>16</cp:revision>
  <dcterms:created xsi:type="dcterms:W3CDTF">2020-02-12T20:53:05Z</dcterms:created>
  <dcterms:modified xsi:type="dcterms:W3CDTF">2021-11-03T13:36:44Z</dcterms:modified>
</cp:coreProperties>
</file>